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6"/>
  </p:notesMasterIdLst>
  <p:handoutMasterIdLst>
    <p:handoutMasterId r:id="rId37"/>
  </p:handoutMasterIdLst>
  <p:sldIdLst>
    <p:sldId id="298" r:id="rId5"/>
    <p:sldId id="301" r:id="rId6"/>
    <p:sldId id="280" r:id="rId7"/>
    <p:sldId id="341" r:id="rId8"/>
    <p:sldId id="331" r:id="rId9"/>
    <p:sldId id="332" r:id="rId10"/>
    <p:sldId id="335" r:id="rId11"/>
    <p:sldId id="336" r:id="rId12"/>
    <p:sldId id="337" r:id="rId13"/>
    <p:sldId id="334" r:id="rId14"/>
    <p:sldId id="338" r:id="rId15"/>
    <p:sldId id="339" r:id="rId16"/>
    <p:sldId id="340" r:id="rId17"/>
    <p:sldId id="342" r:id="rId18"/>
    <p:sldId id="343" r:id="rId19"/>
    <p:sldId id="302" r:id="rId20"/>
    <p:sldId id="327" r:id="rId21"/>
    <p:sldId id="303" r:id="rId22"/>
    <p:sldId id="308" r:id="rId23"/>
    <p:sldId id="309" r:id="rId24"/>
    <p:sldId id="310" r:id="rId25"/>
    <p:sldId id="311" r:id="rId26"/>
    <p:sldId id="312" r:id="rId27"/>
    <p:sldId id="313" r:id="rId28"/>
    <p:sldId id="315" r:id="rId29"/>
    <p:sldId id="329" r:id="rId30"/>
    <p:sldId id="317" r:id="rId31"/>
    <p:sldId id="322" r:id="rId32"/>
    <p:sldId id="323" r:id="rId33"/>
    <p:sldId id="326" r:id="rId34"/>
    <p:sldId id="328" r:id="rId35"/>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124" d="100"/>
          <a:sy n="124" d="100"/>
        </p:scale>
        <p:origin x="108" y="282"/>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2023/6/16</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2023/6/16</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 Sequence</a:t>
            </a:r>
            <a:r>
              <a:rPr lang="ja-JP" altLang="en-US" sz="3200" dirty="0"/>
              <a:t>の長さ</a:t>
            </a:r>
            <a:r>
              <a:rPr lang="en-US" altLang="ja-JP" sz="3200" dirty="0"/>
              <a:t>(512)</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781B1-458B-E500-A40F-101E3D0EB175}"/>
              </a:ext>
            </a:extLst>
          </p:cNvPr>
          <p:cNvSpPr>
            <a:spLocks noGrp="1"/>
          </p:cNvSpPr>
          <p:nvPr>
            <p:ph type="title"/>
          </p:nvPr>
        </p:nvSpPr>
        <p:spPr/>
        <p:txBody>
          <a:bodyPr/>
          <a:lstStyle/>
          <a:p>
            <a:r>
              <a:rPr lang="ja-JP" altLang="en-US" dirty="0"/>
              <a:t>工夫：出力ベクトルの選択。</a:t>
            </a:r>
            <a:endParaRPr lang="ko-KR" altLang="en-US" dirty="0"/>
          </a:p>
        </p:txBody>
      </p:sp>
      <p:sp>
        <p:nvSpPr>
          <p:cNvPr id="3" name="내용 개체 틀 2">
            <a:extLst>
              <a:ext uri="{FF2B5EF4-FFF2-40B4-BE49-F238E27FC236}">
                <a16:creationId xmlns:a16="http://schemas.microsoft.com/office/drawing/2014/main" id="{55DE3305-16C8-CC3C-9E8A-3E004FFC09F9}"/>
              </a:ext>
            </a:extLst>
          </p:cNvPr>
          <p:cNvSpPr>
            <a:spLocks noGrp="1"/>
          </p:cNvSpPr>
          <p:nvPr>
            <p:ph idx="1"/>
          </p:nvPr>
        </p:nvSpPr>
        <p:spPr/>
        <p:txBody>
          <a:bodyPr>
            <a:normAutofit/>
          </a:bodyPr>
          <a:lstStyle/>
          <a:p>
            <a:pPr>
              <a:buFont typeface="Wingdings" panose="05000000000000000000" pitchFamily="2" charset="2"/>
              <a:buChar char="§"/>
            </a:pPr>
            <a:r>
              <a:rPr lang="en-US" altLang="ko-KR" sz="4000" b="1" dirty="0"/>
              <a:t>[CLS]</a:t>
            </a:r>
          </a:p>
          <a:p>
            <a:pPr>
              <a:buFont typeface="Wingdings" panose="05000000000000000000" pitchFamily="2" charset="2"/>
              <a:buChar char="§"/>
            </a:pPr>
            <a:r>
              <a:rPr lang="en-US" altLang="ko-KR" sz="4000" dirty="0"/>
              <a:t>Average Pooling</a:t>
            </a:r>
          </a:p>
          <a:p>
            <a:pPr>
              <a:buFont typeface="Wingdings" panose="05000000000000000000" pitchFamily="2" charset="2"/>
              <a:buChar char="§"/>
            </a:pPr>
            <a:r>
              <a:rPr lang="en-US" altLang="ko-KR" sz="4000" dirty="0"/>
              <a:t>Max Pooling</a:t>
            </a:r>
            <a:endParaRPr lang="ko-KR" altLang="en-US" sz="4000" dirty="0"/>
          </a:p>
        </p:txBody>
      </p:sp>
    </p:spTree>
    <p:extLst>
      <p:ext uri="{BB962C8B-B14F-4D97-AF65-F5344CB8AC3E}">
        <p14:creationId xmlns:p14="http://schemas.microsoft.com/office/powerpoint/2010/main" val="1413239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5029200"/>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4407571"/>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sp>
        <p:nvSpPr>
          <p:cNvPr id="7" name="직사각형 6">
            <a:extLst>
              <a:ext uri="{FF2B5EF4-FFF2-40B4-BE49-F238E27FC236}">
                <a16:creationId xmlns:a16="http://schemas.microsoft.com/office/drawing/2014/main" id="{3349EAB8-B06F-6A22-1C65-63168C233250}"/>
              </a:ext>
            </a:extLst>
          </p:cNvPr>
          <p:cNvSpPr/>
          <p:nvPr/>
        </p:nvSpPr>
        <p:spPr>
          <a:xfrm>
            <a:off x="2032143" y="380197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0" name="직사각형 9">
            <a:extLst>
              <a:ext uri="{FF2B5EF4-FFF2-40B4-BE49-F238E27FC236}">
                <a16:creationId xmlns:a16="http://schemas.microsoft.com/office/drawing/2014/main" id="{20655200-B4D2-5768-27D7-D777CBAFD8C7}"/>
              </a:ext>
            </a:extLst>
          </p:cNvPr>
          <p:cNvSpPr/>
          <p:nvPr/>
        </p:nvSpPr>
        <p:spPr>
          <a:xfrm>
            <a:off x="5211082" y="38019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2" name="직사각형 11">
            <a:extLst>
              <a:ext uri="{FF2B5EF4-FFF2-40B4-BE49-F238E27FC236}">
                <a16:creationId xmlns:a16="http://schemas.microsoft.com/office/drawing/2014/main" id="{FB79B439-2A15-C539-131D-9B03741F777C}"/>
              </a:ext>
            </a:extLst>
          </p:cNvPr>
          <p:cNvSpPr/>
          <p:nvPr/>
        </p:nvSpPr>
        <p:spPr>
          <a:xfrm>
            <a:off x="2032143" y="2873658"/>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13" name="직사각형 12">
            <a:extLst>
              <a:ext uri="{FF2B5EF4-FFF2-40B4-BE49-F238E27FC236}">
                <a16:creationId xmlns:a16="http://schemas.microsoft.com/office/drawing/2014/main" id="{BBD5284D-AE08-4A2B-C4BD-6EDF3B787F8B}"/>
              </a:ext>
            </a:extLst>
          </p:cNvPr>
          <p:cNvSpPr/>
          <p:nvPr/>
        </p:nvSpPr>
        <p:spPr>
          <a:xfrm>
            <a:off x="2032143" y="222560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4" name="직사각형 13">
            <a:extLst>
              <a:ext uri="{FF2B5EF4-FFF2-40B4-BE49-F238E27FC236}">
                <a16:creationId xmlns:a16="http://schemas.microsoft.com/office/drawing/2014/main" id="{8ABF6FA2-A44C-89F7-A529-56ADA942C309}"/>
              </a:ext>
            </a:extLst>
          </p:cNvPr>
          <p:cNvSpPr/>
          <p:nvPr/>
        </p:nvSpPr>
        <p:spPr>
          <a:xfrm>
            <a:off x="5211082" y="222560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5" name="직사각형 14">
            <a:extLst>
              <a:ext uri="{FF2B5EF4-FFF2-40B4-BE49-F238E27FC236}">
                <a16:creationId xmlns:a16="http://schemas.microsoft.com/office/drawing/2014/main" id="{0E0643EB-B522-D85B-D827-0CC36C594CD9}"/>
              </a:ext>
            </a:extLst>
          </p:cNvPr>
          <p:cNvSpPr/>
          <p:nvPr/>
        </p:nvSpPr>
        <p:spPr>
          <a:xfrm>
            <a:off x="8390021" y="222559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730300"/>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4124706"/>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직사각형 10">
            <a:extLst>
              <a:ext uri="{FF2B5EF4-FFF2-40B4-BE49-F238E27FC236}">
                <a16:creationId xmlns:a16="http://schemas.microsoft.com/office/drawing/2014/main" id="{1454AA22-7D80-8792-EDE8-A108D08EB1D8}"/>
              </a:ext>
            </a:extLst>
          </p:cNvPr>
          <p:cNvSpPr/>
          <p:nvPr/>
        </p:nvSpPr>
        <p:spPr>
          <a:xfrm>
            <a:off x="8390021" y="38019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6" name="연결선: 구부러짐 25">
            <a:extLst>
              <a:ext uri="{FF2B5EF4-FFF2-40B4-BE49-F238E27FC236}">
                <a16:creationId xmlns:a16="http://schemas.microsoft.com/office/drawing/2014/main" id="{FB2FAC0E-0867-7054-A151-E627FCDAE8EE}"/>
              </a:ext>
            </a:extLst>
          </p:cNvPr>
          <p:cNvCxnSpPr>
            <a:stCxn id="6" idx="0"/>
            <a:endCxn id="10" idx="2"/>
          </p:cNvCxnSpPr>
          <p:nvPr/>
        </p:nvCxnSpPr>
        <p:spPr>
          <a:xfrm rot="5400000" flipH="1" flipV="1">
            <a:off x="4331374" y="2642945"/>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stCxn id="6" idx="0"/>
            <a:endCxn id="11" idx="2"/>
          </p:cNvCxnSpPr>
          <p:nvPr/>
        </p:nvCxnSpPr>
        <p:spPr>
          <a:xfrm rot="5400000" flipH="1" flipV="1">
            <a:off x="5920843" y="1053476"/>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18480B5A-702F-8F8A-1A7C-DD4BAE74D6E3}"/>
              </a:ext>
            </a:extLst>
          </p:cNvPr>
          <p:cNvCxnSpPr>
            <a:stCxn id="7" idx="0"/>
          </p:cNvCxnSpPr>
          <p:nvPr/>
        </p:nvCxnSpPr>
        <p:spPr>
          <a:xfrm flipV="1">
            <a:off x="2917061" y="3313737"/>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CA9F7B7-7715-5252-641C-4E8EF60A6F2B}"/>
              </a:ext>
            </a:extLst>
          </p:cNvPr>
          <p:cNvCxnSpPr/>
          <p:nvPr/>
        </p:nvCxnSpPr>
        <p:spPr>
          <a:xfrm flipV="1">
            <a:off x="6093398" y="3309609"/>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CE9C8519-A4E3-934F-A4BE-F12D69BC13FE}"/>
              </a:ext>
            </a:extLst>
          </p:cNvPr>
          <p:cNvCxnSpPr/>
          <p:nvPr/>
        </p:nvCxnSpPr>
        <p:spPr>
          <a:xfrm flipV="1">
            <a:off x="9269735" y="3313736"/>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AB92E827-D527-4293-C1A2-DEBA3CACF86B}"/>
              </a:ext>
            </a:extLst>
          </p:cNvPr>
          <p:cNvCxnSpPr>
            <a:endCxn id="13" idx="2"/>
          </p:cNvCxnSpPr>
          <p:nvPr/>
        </p:nvCxnSpPr>
        <p:spPr>
          <a:xfrm flipV="1">
            <a:off x="2917061" y="2548330"/>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232ABCA6-43A2-D280-A17F-F94A803636F4}"/>
              </a:ext>
            </a:extLst>
          </p:cNvPr>
          <p:cNvCxnSpPr/>
          <p:nvPr/>
        </p:nvCxnSpPr>
        <p:spPr>
          <a:xfrm flipV="1">
            <a:off x="6093398"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EB45034F-E12B-D27A-F8DD-50283D2A2A14}"/>
              </a:ext>
            </a:extLst>
          </p:cNvPr>
          <p:cNvCxnSpPr/>
          <p:nvPr/>
        </p:nvCxnSpPr>
        <p:spPr>
          <a:xfrm flipV="1">
            <a:off x="9269735"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직사각형 37">
            <a:extLst>
              <a:ext uri="{FF2B5EF4-FFF2-40B4-BE49-F238E27FC236}">
                <a16:creationId xmlns:a16="http://schemas.microsoft.com/office/drawing/2014/main" id="{C0DF3334-EB09-B5B1-A981-CCB8BC143213}"/>
              </a:ext>
            </a:extLst>
          </p:cNvPr>
          <p:cNvSpPr/>
          <p:nvPr/>
        </p:nvSpPr>
        <p:spPr>
          <a:xfrm>
            <a:off x="1783061" y="2028240"/>
            <a:ext cx="8580139" cy="1597272"/>
          </a:xfrm>
          <a:prstGeom prst="rect">
            <a:avLst/>
          </a:prstGeom>
          <a:noFill/>
          <a:ln w="28575">
            <a:solidFill>
              <a:schemeClr val="tx1">
                <a:lumMod val="75000"/>
                <a:lumOff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0546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E55E88-5373-190C-F11C-ADC0373BBC31}"/>
              </a:ext>
            </a:extLst>
          </p:cNvPr>
          <p:cNvSpPr>
            <a:spLocks noGrp="1"/>
          </p:cNvSpPr>
          <p:nvPr>
            <p:ph type="title"/>
          </p:nvPr>
        </p:nvSpPr>
        <p:spPr/>
        <p:txBody>
          <a:bodyPr/>
          <a:lstStyle/>
          <a:p>
            <a:r>
              <a:rPr lang="ja-JP" altLang="en-US" dirty="0"/>
              <a:t>今後の予定</a:t>
            </a:r>
            <a:endParaRPr lang="ko-KR" altLang="en-US" dirty="0"/>
          </a:p>
        </p:txBody>
      </p:sp>
      <p:sp>
        <p:nvSpPr>
          <p:cNvPr id="3" name="내용 개체 틀 2">
            <a:extLst>
              <a:ext uri="{FF2B5EF4-FFF2-40B4-BE49-F238E27FC236}">
                <a16:creationId xmlns:a16="http://schemas.microsoft.com/office/drawing/2014/main" id="{E802F3E4-EAF4-5347-BDB0-8F2D2E6657E2}"/>
              </a:ext>
            </a:extLst>
          </p:cNvPr>
          <p:cNvSpPr>
            <a:spLocks noGrp="1"/>
          </p:cNvSpPr>
          <p:nvPr>
            <p:ph idx="1"/>
          </p:nvPr>
        </p:nvSpPr>
        <p:spPr/>
        <p:txBody>
          <a:bodyPr>
            <a:normAutofit/>
          </a:bodyPr>
          <a:lstStyle/>
          <a:p>
            <a:pPr>
              <a:buFont typeface="Wingdings" panose="05000000000000000000" pitchFamily="2" charset="2"/>
              <a:buChar char="l"/>
            </a:pPr>
            <a:r>
              <a:rPr lang="en-US" altLang="ko-KR" sz="4000" dirty="0" err="1"/>
              <a:t>LoRA</a:t>
            </a:r>
            <a:r>
              <a:rPr lang="en-US" altLang="ko-KR" sz="4000" dirty="0"/>
              <a:t>?</a:t>
            </a:r>
          </a:p>
          <a:p>
            <a:pPr>
              <a:buFont typeface="Wingdings" panose="05000000000000000000" pitchFamily="2" charset="2"/>
              <a:buChar char="l"/>
            </a:pPr>
            <a:r>
              <a:rPr lang="en-US" altLang="ko-KR" sz="4000" dirty="0"/>
              <a:t>Loss </a:t>
            </a:r>
            <a:r>
              <a:rPr lang="en-US" altLang="ko-KR" sz="4000" dirty="0" err="1"/>
              <a:t>fuction</a:t>
            </a:r>
            <a:r>
              <a:rPr lang="ja-JP" altLang="en-US" sz="4000" dirty="0"/>
              <a:t>の再定義</a:t>
            </a:r>
            <a:endParaRPr lang="en-US" altLang="ja-JP" sz="4000" dirty="0"/>
          </a:p>
          <a:p>
            <a:pPr>
              <a:buFont typeface="Wingdings" panose="05000000000000000000" pitchFamily="2" charset="2"/>
              <a:buChar char="l"/>
            </a:pPr>
            <a:r>
              <a:rPr lang="en-US" altLang="ko-KR" sz="4000" dirty="0" err="1"/>
              <a:t>CorrNet</a:t>
            </a:r>
            <a:r>
              <a:rPr lang="en-US" altLang="ko-KR" sz="4000" dirty="0"/>
              <a:t>?</a:t>
            </a:r>
          </a:p>
          <a:p>
            <a:pPr>
              <a:buFont typeface="Wingdings" panose="05000000000000000000" pitchFamily="2" charset="2"/>
              <a:buChar char="l"/>
            </a:pPr>
            <a:r>
              <a:rPr lang="en-US" altLang="ko-KR" sz="4000" dirty="0" err="1"/>
              <a:t>XGBoost</a:t>
            </a:r>
            <a:r>
              <a:rPr lang="ja-JP" altLang="en-US" sz="4000" dirty="0"/>
              <a:t>モデルとの結合を考慮</a:t>
            </a:r>
            <a:endParaRPr lang="en-US" altLang="ko-KR" sz="4000" dirty="0"/>
          </a:p>
          <a:p>
            <a:endParaRPr lang="ko-KR" altLang="en-US" sz="4000" dirty="0"/>
          </a:p>
        </p:txBody>
      </p:sp>
    </p:spTree>
    <p:extLst>
      <p:ext uri="{BB962C8B-B14F-4D97-AF65-F5344CB8AC3E}">
        <p14:creationId xmlns:p14="http://schemas.microsoft.com/office/powerpoint/2010/main" val="2161283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472953"/>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14</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Tree>
    <p:extLst>
      <p:ext uri="{BB962C8B-B14F-4D97-AF65-F5344CB8AC3E}">
        <p14:creationId xmlns:p14="http://schemas.microsoft.com/office/powerpoint/2010/main" val="3255203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a:t>
            </a:r>
            <a:r>
              <a:rPr lang="ja-JP" altLang="en-US" sz="2200">
                <a:cs typeface="Biome Light" panose="020B0303030204020804" pitchFamily="34" charset="0"/>
              </a:rPr>
              <a:t>、考えたりする能力</a:t>
            </a:r>
            <a:r>
              <a:rPr lang="ja-JP" altLang="en-US" sz="2200" dirty="0">
                <a:cs typeface="Biome Light" panose="020B0303030204020804" pitchFamily="34" charset="0"/>
              </a:rPr>
              <a:t>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でレベリング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sp>
        <p:nvSpPr>
          <p:cNvPr id="9" name="テキスト ボックス 8">
            <a:extLst>
              <a:ext uri="{FF2B5EF4-FFF2-40B4-BE49-F238E27FC236}">
                <a16:creationId xmlns:a16="http://schemas.microsoft.com/office/drawing/2014/main" id="{B79C6A62-123C-A5D2-2EA9-3B3560D97961}"/>
              </a:ext>
            </a:extLst>
          </p:cNvPr>
          <p:cNvSpPr txBox="1"/>
          <p:nvPr/>
        </p:nvSpPr>
        <p:spPr>
          <a:xfrm>
            <a:off x="6400799" y="4087906"/>
            <a:ext cx="3845858" cy="2062103"/>
          </a:xfrm>
          <a:prstGeom prst="rect">
            <a:avLst/>
          </a:prstGeom>
          <a:noFill/>
        </p:spPr>
        <p:txBody>
          <a:bodyPr wrap="square" rtlCol="0">
            <a:spAutoFit/>
          </a:bodyPr>
          <a:lstStyle/>
          <a:p>
            <a:r>
              <a:rPr kumimoji="1" lang="en-US" altLang="ja-JP" sz="3200" dirty="0">
                <a:latin typeface="Abadi" panose="020B0604020104020204" pitchFamily="34" charset="0"/>
              </a:rPr>
              <a:t>Chi square test</a:t>
            </a:r>
          </a:p>
          <a:p>
            <a:r>
              <a:rPr kumimoji="1" lang="en-US" altLang="ja-JP" sz="3200" dirty="0">
                <a:latin typeface="Abadi" panose="020B0604020104020204" pitchFamily="34" charset="0"/>
              </a:rPr>
              <a:t>p-value: 1.0</a:t>
            </a:r>
          </a:p>
          <a:p>
            <a:endParaRPr kumimoji="1" lang="en-US" altLang="ja-JP" sz="3200" dirty="0">
              <a:latin typeface="Abadi" panose="020B0604020104020204" pitchFamily="34" charset="0"/>
            </a:endParaRPr>
          </a:p>
          <a:p>
            <a:r>
              <a:rPr kumimoji="1" lang="en-US" altLang="ja-JP" sz="3200" dirty="0">
                <a:latin typeface="Abadi" panose="020B0604020104020204" pitchFamily="34" charset="0"/>
              </a:rPr>
              <a:t>Cramér’s V: 0.0486</a:t>
            </a:r>
            <a:endParaRPr kumimoji="1" lang="ja-JP" altLang="en-US" sz="3200" dirty="0">
              <a:latin typeface="Abadi" panose="020B0604020104020204" pitchFamily="34" charset="0"/>
            </a:endParaRP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1669D-15B3-DC17-297E-93CE768F685F}"/>
              </a:ext>
            </a:extLst>
          </p:cNvPr>
          <p:cNvSpPr>
            <a:spLocks noGrp="1"/>
          </p:cNvSpPr>
          <p:nvPr>
            <p:ph type="title"/>
          </p:nvPr>
        </p:nvSpPr>
        <p:spPr/>
        <p:txBody>
          <a:bodyPr/>
          <a:lstStyle/>
          <a:p>
            <a:r>
              <a:rPr kumimoji="1" lang="en-US" altLang="ja-JP" dirty="0" err="1"/>
              <a:t>EmoBank</a:t>
            </a:r>
            <a:r>
              <a:rPr kumimoji="1" lang="ja-JP" altLang="en-US" dirty="0"/>
              <a:t>のデータ分析</a:t>
            </a:r>
            <a:br>
              <a:rPr kumimoji="1" lang="en-US" altLang="ja-JP" dirty="0"/>
            </a:br>
            <a:r>
              <a:rPr kumimoji="1" lang="en-US" altLang="ja-JP" dirty="0"/>
              <a:t>Pandas Profiling Report</a:t>
            </a:r>
            <a:endParaRPr lang="ko-KR" altLang="en-US" dirty="0"/>
          </a:p>
        </p:txBody>
      </p:sp>
      <p:pic>
        <p:nvPicPr>
          <p:cNvPr id="5" name="그림 4">
            <a:extLst>
              <a:ext uri="{FF2B5EF4-FFF2-40B4-BE49-F238E27FC236}">
                <a16:creationId xmlns:a16="http://schemas.microsoft.com/office/drawing/2014/main" id="{CBC11970-E80F-3D38-F35B-34CB533F2911}"/>
              </a:ext>
            </a:extLst>
          </p:cNvPr>
          <p:cNvPicPr>
            <a:picLocks noChangeAspect="1"/>
          </p:cNvPicPr>
          <p:nvPr/>
        </p:nvPicPr>
        <p:blipFill rotWithShape="1">
          <a:blip r:embed="rId2"/>
          <a:srcRect l="18697" t="17653" r="50776" b="41408"/>
          <a:stretch/>
        </p:blipFill>
        <p:spPr>
          <a:xfrm>
            <a:off x="1097280" y="2065105"/>
            <a:ext cx="4714468" cy="3556373"/>
          </a:xfrm>
          <a:prstGeom prst="rect">
            <a:avLst/>
          </a:prstGeom>
        </p:spPr>
      </p:pic>
      <p:pic>
        <p:nvPicPr>
          <p:cNvPr id="7" name="그림 6">
            <a:extLst>
              <a:ext uri="{FF2B5EF4-FFF2-40B4-BE49-F238E27FC236}">
                <a16:creationId xmlns:a16="http://schemas.microsoft.com/office/drawing/2014/main" id="{3323053C-342B-5B4D-8577-D0B74796CC6D}"/>
              </a:ext>
            </a:extLst>
          </p:cNvPr>
          <p:cNvPicPr>
            <a:picLocks noChangeAspect="1"/>
          </p:cNvPicPr>
          <p:nvPr/>
        </p:nvPicPr>
        <p:blipFill rotWithShape="1">
          <a:blip r:embed="rId3"/>
          <a:srcRect l="34130" t="35656" r="29719" b="12060"/>
          <a:stretch/>
        </p:blipFill>
        <p:spPr>
          <a:xfrm>
            <a:off x="6748067" y="2065105"/>
            <a:ext cx="4407613" cy="3585682"/>
          </a:xfrm>
          <a:prstGeom prst="rect">
            <a:avLst/>
          </a:prstGeom>
        </p:spPr>
      </p:pic>
      <p:pic>
        <p:nvPicPr>
          <p:cNvPr id="9" name="그림 8">
            <a:extLst>
              <a:ext uri="{FF2B5EF4-FFF2-40B4-BE49-F238E27FC236}">
                <a16:creationId xmlns:a16="http://schemas.microsoft.com/office/drawing/2014/main" id="{8A21B0E7-289B-733F-3CB2-90CCF126278A}"/>
              </a:ext>
            </a:extLst>
          </p:cNvPr>
          <p:cNvPicPr>
            <a:picLocks noChangeAspect="1"/>
          </p:cNvPicPr>
          <p:nvPr/>
        </p:nvPicPr>
        <p:blipFill rotWithShape="1">
          <a:blip r:embed="rId4"/>
          <a:srcRect l="9188" t="30112" r="12153" b="44869"/>
          <a:stretch/>
        </p:blipFill>
        <p:spPr>
          <a:xfrm>
            <a:off x="1768866" y="3000053"/>
            <a:ext cx="8085763" cy="1715786"/>
          </a:xfrm>
          <a:prstGeom prst="rect">
            <a:avLst/>
          </a:prstGeom>
        </p:spPr>
      </p:pic>
    </p:spTree>
    <p:extLst>
      <p:ext uri="{BB962C8B-B14F-4D97-AF65-F5344CB8AC3E}">
        <p14:creationId xmlns:p14="http://schemas.microsoft.com/office/powerpoint/2010/main" val="358677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1770</TotalTime>
  <Words>1663</Words>
  <Application>Microsoft Office PowerPoint</Application>
  <PresentationFormat>ワイド画面</PresentationFormat>
  <Paragraphs>186</Paragraphs>
  <Slides>31</Slides>
  <Notes>1</Notes>
  <HiddenSlides>14</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31</vt:i4>
      </vt:variant>
    </vt:vector>
  </HeadingPairs>
  <TitlesOfParts>
    <vt:vector size="43" baseType="lpstr">
      <vt:lpstr>-apple-system</vt:lpstr>
      <vt:lpstr>Meiryo UI</vt:lpstr>
      <vt:lpstr>Noto Sans CJK KR Regular</vt:lpstr>
      <vt:lpstr>Söhne</vt:lpstr>
      <vt:lpstr>Meiryo</vt:lpstr>
      <vt:lpstr>Abadi</vt:lpstr>
      <vt:lpstr>Calibri</vt:lpstr>
      <vt:lpstr>Cambria Math</vt:lpstr>
      <vt:lpstr>Franklin Gothic Book</vt:lpstr>
      <vt:lpstr>Open Sans</vt:lpstr>
      <vt:lpstr>Wingdings</vt:lpstr>
      <vt:lpstr>1_RetrospectVTI</vt:lpstr>
      <vt:lpstr>感情認識に基づく対話システムのための VAD評価モデル</vt:lpstr>
      <vt:lpstr>PowerPoint プレゼンテーション</vt:lpstr>
      <vt:lpstr>EmoBank (Sven Buechel et al.)</vt:lpstr>
      <vt:lpstr>EmoBank (Sven Buechel et al.)</vt:lpstr>
      <vt:lpstr>EmoBankのデータ分析</vt:lpstr>
      <vt:lpstr>EmoBankのデータ分析 Pandas Profiling Report</vt:lpstr>
      <vt:lpstr>VADの間の相関関係</vt:lpstr>
      <vt:lpstr>VAD予測モデル</vt:lpstr>
      <vt:lpstr>VAD予測モデル by XGBoost</vt:lpstr>
      <vt:lpstr>RoBERTa</vt:lpstr>
      <vt:lpstr>RoBERTa の Subword Tokenizer</vt:lpstr>
      <vt:lpstr>前処理とTokenize fuctionの作成</vt:lpstr>
      <vt:lpstr>工夫：出力ベクトルの選択。</vt:lpstr>
      <vt:lpstr>モデルの設計</vt:lpstr>
      <vt:lpstr>今後の予定</vt:lpstr>
      <vt:lpstr>PowerPoint プレゼンテーション</vt:lpstr>
      <vt:lpstr>PowerPoint プレゼンテーション</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プレゼンテーション</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164</cp:revision>
  <dcterms:created xsi:type="dcterms:W3CDTF">2023-05-18T06:05:56Z</dcterms:created>
  <dcterms:modified xsi:type="dcterms:W3CDTF">2023-06-16T05:19:47Z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